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5119350" cy="10691813"/>
  <p:notesSz cx="9926638" cy="14352588"/>
  <p:defaultTextStyle>
    <a:defPPr>
      <a:defRPr lang="it-IT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14" userDrawn="1">
          <p15:clr>
            <a:srgbClr val="A4A3A4"/>
          </p15:clr>
        </p15:guide>
        <p15:guide id="2" pos="9389" userDrawn="1">
          <p15:clr>
            <a:srgbClr val="A4A3A4"/>
          </p15:clr>
        </p15:guide>
        <p15:guide id="3" pos="4717" userDrawn="1">
          <p15:clr>
            <a:srgbClr val="FBAE40"/>
          </p15:clr>
        </p15:guide>
        <p15:guide id="4" pos="4558" userDrawn="1">
          <p15:clr>
            <a:srgbClr val="FBAE40"/>
          </p15:clr>
        </p15:guide>
        <p15:guide id="5" pos="294" userDrawn="1">
          <p15:clr>
            <a:srgbClr val="F26B43"/>
          </p15:clr>
        </p15:guide>
        <p15:guide id="6" pos="158" userDrawn="1">
          <p15:clr>
            <a:srgbClr val="A4A3A4"/>
          </p15:clr>
        </p15:guide>
        <p15:guide id="7" pos="9253" userDrawn="1">
          <p15:clr>
            <a:srgbClr val="F26B43"/>
          </p15:clr>
        </p15:guide>
        <p15:guide id="8" pos="7801" userDrawn="1">
          <p15:clr>
            <a:srgbClr val="A4A3A4"/>
          </p15:clr>
        </p15:guide>
        <p15:guide id="9" pos="3174" userDrawn="1">
          <p15:clr>
            <a:srgbClr val="A4A3A4"/>
          </p15:clr>
        </p15:guide>
        <p15:guide id="10" pos="9003" userDrawn="1">
          <p15:clr>
            <a:srgbClr val="FBAE40"/>
          </p15:clr>
        </p15:guide>
        <p15:guide id="11" pos="498" userDrawn="1">
          <p15:clr>
            <a:srgbClr val="FBAE40"/>
          </p15:clr>
        </p15:guide>
        <p15:guide id="12" pos="4490" userDrawn="1">
          <p15:clr>
            <a:srgbClr val="F26B43"/>
          </p15:clr>
        </p15:guide>
        <p15:guide id="13" pos="5057" userDrawn="1">
          <p15:clr>
            <a:srgbClr val="F26B43"/>
          </p15:clr>
        </p15:guide>
        <p15:guide id="14" pos="6360" userDrawn="1">
          <p15:clr>
            <a:srgbClr val="A4A3A4"/>
          </p15:clr>
        </p15:guide>
        <p15:guide id="15" pos="793" userDrawn="1">
          <p15:clr>
            <a:srgbClr val="FBAE40"/>
          </p15:clr>
        </p15:guide>
        <p15:guide id="16" pos="8708" userDrawn="1">
          <p15:clr>
            <a:srgbClr val="FBAE40"/>
          </p15:clr>
        </p15:guide>
        <p15:guide id="17" pos="2834" userDrawn="1">
          <p15:clr>
            <a:srgbClr val="A4A3A4"/>
          </p15:clr>
        </p15:guide>
        <p15:guide id="18" pos="6554" userDrawn="1">
          <p15:clr>
            <a:srgbClr val="A4A3A4"/>
          </p15:clr>
        </p15:guide>
        <p15:guide id="19" pos="884" userDrawn="1">
          <p15:clr>
            <a:srgbClr val="547EBF"/>
          </p15:clr>
        </p15:guide>
        <p15:guide id="20" pos="8618" userDrawn="1">
          <p15:clr>
            <a:srgbClr val="547EBF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0047AB"/>
    <a:srgbClr val="EBECED"/>
    <a:srgbClr val="666A6C"/>
    <a:srgbClr val="D18B0D"/>
    <a:srgbClr val="5C86A8"/>
    <a:srgbClr val="7F8487"/>
    <a:srgbClr val="F2AF36"/>
    <a:srgbClr val="FFFCF7"/>
    <a:srgbClr val="7195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96324"/>
  </p:normalViewPr>
  <p:slideViewPr>
    <p:cSldViewPr snapToGrid="0">
      <p:cViewPr varScale="1">
        <p:scale>
          <a:sx n="81" d="100"/>
          <a:sy n="81" d="100"/>
        </p:scale>
        <p:origin x="1386" y="60"/>
      </p:cViewPr>
      <p:guideLst>
        <p:guide orient="horz" pos="2914"/>
        <p:guide pos="9389"/>
        <p:guide pos="4717"/>
        <p:guide pos="4558"/>
        <p:guide pos="294"/>
        <p:guide pos="158"/>
        <p:guide pos="9253"/>
        <p:guide pos="7801"/>
        <p:guide pos="3174"/>
        <p:guide pos="9003"/>
        <p:guide pos="498"/>
        <p:guide pos="4490"/>
        <p:guide pos="5057"/>
        <p:guide pos="6360"/>
        <p:guide pos="793"/>
        <p:guide pos="8708"/>
        <p:guide pos="2834"/>
        <p:guide pos="6554"/>
        <p:guide pos="884"/>
        <p:guide pos="86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4536" y="2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0A40C-F703-2647-9416-F8647D0DE3D5}" type="datetimeFigureOut">
              <a:rPr lang="es-ES" smtClean="0"/>
              <a:t>30/01/2026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538288" y="1793875"/>
            <a:ext cx="6850062" cy="4843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188" y="6907213"/>
            <a:ext cx="7942262" cy="5651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363345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925" y="1363345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A4A0D-448A-5D47-AA02-69267B4EF1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5107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C66A8-1914-05C1-C666-D5CD7A81F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4EFA9A-F2F0-4DAA-F583-9651FFB34B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F06E97-2758-13BD-AA3E-854E456D45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1451-F03E-64CA-B259-114EDF9965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5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582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075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1864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2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38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36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30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900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05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670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69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2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B6E05-D3FC-43D2-857D-85E94D8F3068}" type="datetimeFigureOut">
              <a:rPr lang="it-IT" smtClean="0"/>
              <a:t>30/01/2026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37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1BFCF-9B5B-A1D9-B4DB-4CAD34C8B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EA4283B8-561B-4232-B3D2-AFE5C2359123}"/>
              </a:ext>
            </a:extLst>
          </p:cNvPr>
          <p:cNvGrpSpPr/>
          <p:nvPr/>
        </p:nvGrpSpPr>
        <p:grpSpPr>
          <a:xfrm>
            <a:off x="29473" y="129815"/>
            <a:ext cx="15705555" cy="11155309"/>
            <a:chOff x="29473" y="129815"/>
            <a:chExt cx="15705555" cy="11155309"/>
          </a:xfrm>
        </p:grpSpPr>
        <p:sp>
          <p:nvSpPr>
            <p:cNvPr id="103" name="Rectángulo redondeado 102">
              <a:extLst>
                <a:ext uri="{FF2B5EF4-FFF2-40B4-BE49-F238E27FC236}">
                  <a16:creationId xmlns:a16="http://schemas.microsoft.com/office/drawing/2014/main" id="{D0EC8CE2-C062-A3DB-BA67-72E1EEDE1D47}"/>
                </a:ext>
              </a:extLst>
            </p:cNvPr>
            <p:cNvSpPr/>
            <p:nvPr/>
          </p:nvSpPr>
          <p:spPr>
            <a:xfrm>
              <a:off x="483886" y="8449343"/>
              <a:ext cx="14234131" cy="1852833"/>
            </a:xfrm>
            <a:prstGeom prst="roundRect">
              <a:avLst/>
            </a:prstGeom>
            <a:solidFill>
              <a:srgbClr val="D8D9DA"/>
            </a:solidFill>
            <a:ln w="3175">
              <a:solidFill>
                <a:srgbClr val="7F848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200" dirty="0"/>
            </a:p>
          </p:txBody>
        </p:sp>
        <p:sp>
          <p:nvSpPr>
            <p:cNvPr id="100" name="Rectángulo redondeado 99">
              <a:extLst>
                <a:ext uri="{FF2B5EF4-FFF2-40B4-BE49-F238E27FC236}">
                  <a16:creationId xmlns:a16="http://schemas.microsoft.com/office/drawing/2014/main" id="{CCE37A77-9EAB-3B0C-8D16-451622918A34}"/>
                </a:ext>
              </a:extLst>
            </p:cNvPr>
            <p:cNvSpPr/>
            <p:nvPr/>
          </p:nvSpPr>
          <p:spPr>
            <a:xfrm>
              <a:off x="521921" y="2611875"/>
              <a:ext cx="14103520" cy="5598603"/>
            </a:xfrm>
            <a:prstGeom prst="roundRect">
              <a:avLst>
                <a:gd name="adj" fmla="val 4097"/>
              </a:avLst>
            </a:prstGeom>
            <a:solidFill>
              <a:srgbClr val="FCEBCC"/>
            </a:solidFill>
            <a:ln w="3175">
              <a:solidFill>
                <a:srgbClr val="F6C9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200" dirty="0"/>
            </a:p>
          </p:txBody>
        </p:sp>
        <p:sp>
          <p:nvSpPr>
            <p:cNvPr id="84" name="Rectángulo redondeado 83">
              <a:extLst>
                <a:ext uri="{FF2B5EF4-FFF2-40B4-BE49-F238E27FC236}">
                  <a16:creationId xmlns:a16="http://schemas.microsoft.com/office/drawing/2014/main" id="{0406D630-FAAA-D968-776D-DC98A6A0A715}"/>
                </a:ext>
              </a:extLst>
            </p:cNvPr>
            <p:cNvSpPr/>
            <p:nvPr/>
          </p:nvSpPr>
          <p:spPr>
            <a:xfrm>
              <a:off x="497249" y="930895"/>
              <a:ext cx="14138215" cy="1448041"/>
            </a:xfrm>
            <a:prstGeom prst="roundRect">
              <a:avLst>
                <a:gd name="adj" fmla="val 11325"/>
              </a:avLst>
            </a:prstGeom>
            <a:solidFill>
              <a:srgbClr val="CBD8E3"/>
            </a:solidFill>
            <a:ln w="3175">
              <a:solidFill>
                <a:srgbClr val="8DAAC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200" dirty="0"/>
            </a:p>
          </p:txBody>
        </p:sp>
        <p:sp>
          <p:nvSpPr>
            <p:cNvPr id="3" name="Text 0">
              <a:extLst>
                <a:ext uri="{FF2B5EF4-FFF2-40B4-BE49-F238E27FC236}">
                  <a16:creationId xmlns:a16="http://schemas.microsoft.com/office/drawing/2014/main" id="{AF62A9E4-128D-24B6-0C43-EA266F50745D}"/>
                </a:ext>
              </a:extLst>
            </p:cNvPr>
            <p:cNvSpPr/>
            <p:nvPr/>
          </p:nvSpPr>
          <p:spPr>
            <a:xfrm>
              <a:off x="2143324" y="346612"/>
              <a:ext cx="12578649" cy="30777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2000" b="1" spc="600" dirty="0">
                  <a:solidFill>
                    <a:schemeClr val="accent1">
                      <a:lumMod val="50000"/>
                    </a:schemeClr>
                  </a:solidFill>
                  <a:cs typeface="Arial" pitchFamily="34" charset="-120"/>
                </a:rPr>
                <a:t>MAPA DE PROCESOS – </a:t>
              </a:r>
              <a:r>
                <a:rPr lang="en-US" sz="2000" b="1" spc="600" dirty="0">
                  <a:solidFill>
                    <a:srgbClr val="FF0000"/>
                  </a:solidFill>
                  <a:cs typeface="Arial" pitchFamily="34" charset="-120"/>
                </a:rPr>
                <a:t>UNIDAD DE PREVENCIÓN DE RIESGOS LABORALES</a:t>
              </a:r>
            </a:p>
          </p:txBody>
        </p:sp>
        <p:sp>
          <p:nvSpPr>
            <p:cNvPr id="81" name="Text 74">
              <a:extLst>
                <a:ext uri="{FF2B5EF4-FFF2-40B4-BE49-F238E27FC236}">
                  <a16:creationId xmlns:a16="http://schemas.microsoft.com/office/drawing/2014/main" id="{5ADDFEFF-7DB4-5855-6541-6A47A34F1792}"/>
                </a:ext>
              </a:extLst>
            </p:cNvPr>
            <p:cNvSpPr/>
            <p:nvPr/>
          </p:nvSpPr>
          <p:spPr>
            <a:xfrm>
              <a:off x="188992" y="11113410"/>
              <a:ext cx="14859487" cy="17171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1116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Inspección General de Servicios - Universidad de Zaragoza</a:t>
              </a:r>
              <a:endParaRPr lang="en-US" sz="1116" dirty="0"/>
            </a:p>
          </p:txBody>
        </p: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7CE1D891-5CDA-EB5F-61FE-81C73A882936}"/>
                </a:ext>
              </a:extLst>
            </p:cNvPr>
            <p:cNvSpPr txBox="1"/>
            <p:nvPr/>
          </p:nvSpPr>
          <p:spPr>
            <a:xfrm>
              <a:off x="14305304" y="129815"/>
              <a:ext cx="69281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dirty="0"/>
                <a:t>v_20250618</a:t>
              </a:r>
              <a:endParaRPr lang="it-IT" sz="800" dirty="0"/>
            </a:p>
          </p:txBody>
        </p:sp>
        <p:sp>
          <p:nvSpPr>
            <p:cNvPr id="85" name="Rectángulo redondeado 84">
              <a:extLst>
                <a:ext uri="{FF2B5EF4-FFF2-40B4-BE49-F238E27FC236}">
                  <a16:creationId xmlns:a16="http://schemas.microsoft.com/office/drawing/2014/main" id="{038CDE43-1597-8F35-E60F-0E409141399B}"/>
                </a:ext>
              </a:extLst>
            </p:cNvPr>
            <p:cNvSpPr/>
            <p:nvPr/>
          </p:nvSpPr>
          <p:spPr>
            <a:xfrm>
              <a:off x="5805364" y="1348027"/>
              <a:ext cx="4431162" cy="85325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5C86A8"/>
                  </a:solidFill>
                  <a:latin typeface="+mj-lt"/>
                </a:rPr>
                <a:t>PLANIFICACIÓN Y ESTRUCTURA</a:t>
              </a:r>
            </a:p>
            <a:p>
              <a:pPr algn="ctr"/>
              <a:endParaRPr lang="es-ES" sz="1000" b="1" spc="300" dirty="0">
                <a:solidFill>
                  <a:srgbClr val="5C86A8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[Qs_PLAN-PRL-PAP-01]: Plan de Prevención de Riesgos Laborales UZ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[Qs_0103] Elaboración y seguimiento del plan anual de actuación y mejora (PAM)</a:t>
              </a: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[PRE_001]: Revisión del SIGC de la UPRL</a:t>
              </a:r>
            </a:p>
          </p:txBody>
        </p:sp>
        <p:sp>
          <p:nvSpPr>
            <p:cNvPr id="88" name="Rectángulo redondeado 87">
              <a:extLst>
                <a:ext uri="{FF2B5EF4-FFF2-40B4-BE49-F238E27FC236}">
                  <a16:creationId xmlns:a16="http://schemas.microsoft.com/office/drawing/2014/main" id="{84A3EA3F-FF6F-ABD9-4EDC-2472349E2FF4}"/>
                </a:ext>
              </a:extLst>
            </p:cNvPr>
            <p:cNvSpPr/>
            <p:nvPr/>
          </p:nvSpPr>
          <p:spPr>
            <a:xfrm>
              <a:off x="10337550" y="1155509"/>
              <a:ext cx="4162219" cy="103630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5C86A8"/>
                  </a:solidFill>
                  <a:latin typeface="+mj-lt"/>
                </a:rPr>
                <a:t>PERCEPCIÓN DE LOS GRUPOS DE INTERÉS</a:t>
              </a:r>
            </a:p>
            <a:p>
              <a:pPr algn="ctr"/>
              <a:endParaRPr lang="es-ES" sz="1000" b="1" spc="300" dirty="0">
                <a:solidFill>
                  <a:srgbClr val="5C86A8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[PRE_002</a:t>
              </a:r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]:</a:t>
              </a:r>
              <a:r>
                <a:rPr lang="es-ES" sz="10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 Planificación y realización Congreso Nacional de Prevención RL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[Qs_0202] Elaboración y desarrollo encuesta de satisfacción del servicio prestado en Atenea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Qs_PRE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 03.2.1] Gestión de sugerencias, quejas y felicitaciones</a:t>
              </a:r>
            </a:p>
          </p:txBody>
        </p:sp>
        <p:sp>
          <p:nvSpPr>
            <p:cNvPr id="89" name="Rectángulo redondeado 88">
              <a:extLst>
                <a:ext uri="{FF2B5EF4-FFF2-40B4-BE49-F238E27FC236}">
                  <a16:creationId xmlns:a16="http://schemas.microsoft.com/office/drawing/2014/main" id="{9C3C36EF-C735-B009-D65E-08AC2E926DB3}"/>
                </a:ext>
              </a:extLst>
            </p:cNvPr>
            <p:cNvSpPr/>
            <p:nvPr/>
          </p:nvSpPr>
          <p:spPr>
            <a:xfrm>
              <a:off x="619581" y="1252966"/>
              <a:ext cx="5109387" cy="94870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sz="1000" b="1" spc="300" dirty="0">
                  <a:solidFill>
                    <a:srgbClr val="5C86A8"/>
                  </a:solidFill>
                  <a:latin typeface="+mj-lt"/>
                </a:rPr>
                <a:t>INTEGRACIÓN DE LA PREVENCIÓN EN UNIZAR</a:t>
              </a:r>
            </a:p>
            <a:p>
              <a:pPr algn="ctr"/>
              <a:endParaRPr lang="es-ES" sz="1000" b="1" spc="300" dirty="0">
                <a:solidFill>
                  <a:srgbClr val="5C86A8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[Qs_PoPRL-ORG-01]: Procedimiento para la gestión de la figura de recurso preventivo en la UZ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[Qs_PoPRL-INT-01]: Procedimiento para la integración de la prevención en las distintas unidades</a:t>
              </a:r>
            </a:p>
          </p:txBody>
        </p:sp>
        <p:sp>
          <p:nvSpPr>
            <p:cNvPr id="90" name="Rectángulo redondeado 89">
              <a:extLst>
                <a:ext uri="{FF2B5EF4-FFF2-40B4-BE49-F238E27FC236}">
                  <a16:creationId xmlns:a16="http://schemas.microsoft.com/office/drawing/2014/main" id="{B625DB1D-0EF5-396B-0E83-982E384BD485}"/>
                </a:ext>
              </a:extLst>
            </p:cNvPr>
            <p:cNvSpPr/>
            <p:nvPr/>
          </p:nvSpPr>
          <p:spPr>
            <a:xfrm>
              <a:off x="7279663" y="3336966"/>
              <a:ext cx="6476991" cy="875933"/>
            </a:xfrm>
            <a:prstGeom prst="roundRect">
              <a:avLst>
                <a:gd name="adj" fmla="val 7700"/>
              </a:avLst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marL="87313"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PROTECCIÓN A LOS TRAJADORES Y VIGILANCIA DE SU SALUD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pPr marL="87313"/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pPr marL="87313"/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[Qs_PoPRL-EPI-01]: Procedimiento para la gestión integral de equipos de protección individual</a:t>
              </a:r>
            </a:p>
            <a:p>
              <a:pPr marL="87313"/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[Qs_PoPRL-VSI-01]: Procedimiento de Vigilancia de la Salud Individual de las personas trabajadoras con Riesgos Específicos</a:t>
              </a:r>
            </a:p>
          </p:txBody>
        </p:sp>
        <p:sp>
          <p:nvSpPr>
            <p:cNvPr id="91" name="Rectángulo redondeado 90">
              <a:extLst>
                <a:ext uri="{FF2B5EF4-FFF2-40B4-BE49-F238E27FC236}">
                  <a16:creationId xmlns:a16="http://schemas.microsoft.com/office/drawing/2014/main" id="{1F414862-2327-B6DC-E69A-E9CB61421956}"/>
                </a:ext>
              </a:extLst>
            </p:cNvPr>
            <p:cNvSpPr/>
            <p:nvPr/>
          </p:nvSpPr>
          <p:spPr>
            <a:xfrm>
              <a:off x="1223145" y="6183915"/>
              <a:ext cx="5898878" cy="943119"/>
            </a:xfrm>
            <a:prstGeom prst="roundRect">
              <a:avLst/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GESTIÓN DE OTROS SERVICIOS / GESTIÓN DEL CAMBIO</a:t>
              </a:r>
            </a:p>
            <a:p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[Qs_PoPRL-GC-05]: Procedimiento para la gestión de máquinas y equipos de trabajo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Qs_PoUPRL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-GRP]: Procedimiento para la gestión de residuos peligrosos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Qs_PoUPRL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-GRS]: Procedimiento para la gestión de residuos sanitarios</a:t>
              </a:r>
            </a:p>
          </p:txBody>
        </p:sp>
        <p:sp>
          <p:nvSpPr>
            <p:cNvPr id="92" name="Rectángulo redondeado 91">
              <a:extLst>
                <a:ext uri="{FF2B5EF4-FFF2-40B4-BE49-F238E27FC236}">
                  <a16:creationId xmlns:a16="http://schemas.microsoft.com/office/drawing/2014/main" id="{DF34F26F-517D-BB9F-3065-EA7DB1B3CB83}"/>
                </a:ext>
              </a:extLst>
            </p:cNvPr>
            <p:cNvSpPr/>
            <p:nvPr/>
          </p:nvSpPr>
          <p:spPr>
            <a:xfrm>
              <a:off x="1240091" y="3329743"/>
              <a:ext cx="5889606" cy="2682552"/>
            </a:xfrm>
            <a:prstGeom prst="roundRect">
              <a:avLst/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EVALUACIÓN DE RIESGOS Y PLANIFICACIÓN DE ACCIONES CORRECTORAS</a:t>
              </a:r>
            </a:p>
            <a:p>
              <a:pPr algn="ctr"/>
              <a:endParaRPr lang="es-ES" sz="1000" b="1" spc="300" dirty="0">
                <a:solidFill>
                  <a:srgbClr val="D18B0D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[Qs_PoPRL-PAP-01] Procedimiento de planificación de la acción preventiva derivada de la evaluación de RL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[Qs_PoPRL-EVA-04]: Procedimiento de adaptación o cambio de puesto de trabajo por motivos de salud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[Qs_PoPRL-EVA-06]: Protocolo de actuación frente al acoso laboral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[Qs_PoPRL-EVA-08]: Metodología de evaluación de riesgos por violencia sexual (Protocolo de actuación)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[Qs_PoPRL-TES-01]: Procedimiento de protección a la función reproductora frente a los riesgos derivados del trabajo 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[Qs_PoPRL-CAE-01]:  Procedimiento de CAE en materia de PRL</a:t>
              </a: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[PoPRL-EVA-01]: Procedimiento para la Evaluación Inicial de Riesgos de un edificio (EIR, EIR CAE, EIR Aforo)</a:t>
              </a: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[PoPRL-EVA-02]: Procedimiento de Evaluación de Riesgos de Seguridad e Higiene en los puestos de trabajo</a:t>
              </a: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[PoPRL-EVA-03]: Procedimiento de Evaluación de Riesgos Ergonómicos y Psicosociales</a:t>
              </a: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[PoPRL-EVA-05]: Procedimiento de evaluación en profundidad de riesgos psicosociales </a:t>
              </a: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[PoPRL-EVA-07]: Protocolo para la gestión de conflictos</a:t>
              </a:r>
            </a:p>
          </p:txBody>
        </p:sp>
        <p:sp>
          <p:nvSpPr>
            <p:cNvPr id="93" name="Rectángulo redondeado 92">
              <a:extLst>
                <a:ext uri="{FF2B5EF4-FFF2-40B4-BE49-F238E27FC236}">
                  <a16:creationId xmlns:a16="http://schemas.microsoft.com/office/drawing/2014/main" id="{61D3FE98-097C-B5F7-0BD6-91E971ED5501}"/>
                </a:ext>
              </a:extLst>
            </p:cNvPr>
            <p:cNvSpPr/>
            <p:nvPr/>
          </p:nvSpPr>
          <p:spPr>
            <a:xfrm>
              <a:off x="7287499" y="4449075"/>
              <a:ext cx="6469155" cy="831992"/>
            </a:xfrm>
            <a:prstGeom prst="roundRect">
              <a:avLst>
                <a:gd name="adj" fmla="val 6923"/>
              </a:avLst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GESTIÓN DE EMERGENCIAS UNIZAR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[Qs_PoPRL-GEM-01]: Procedimiento de Gestión de emergencias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[Qs_PoPRL-AT-01]: Procedimiento de Gestión integral de accidentes y enfermedades profesionales</a:t>
              </a:r>
            </a:p>
          </p:txBody>
        </p:sp>
        <p:sp>
          <p:nvSpPr>
            <p:cNvPr id="94" name="Rectángulo redondeado 93">
              <a:extLst>
                <a:ext uri="{FF2B5EF4-FFF2-40B4-BE49-F238E27FC236}">
                  <a16:creationId xmlns:a16="http://schemas.microsoft.com/office/drawing/2014/main" id="{C83BD5E5-CC42-6896-4D28-C1DF26910DB2}"/>
                </a:ext>
              </a:extLst>
            </p:cNvPr>
            <p:cNvSpPr/>
            <p:nvPr/>
          </p:nvSpPr>
          <p:spPr>
            <a:xfrm>
              <a:off x="7293984" y="5489728"/>
              <a:ext cx="6462670" cy="831992"/>
            </a:xfrm>
            <a:prstGeom prst="roundRect">
              <a:avLst/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FORMACIÓN E INFORMACIÓN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pPr algn="ctr"/>
              <a:endPara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[Qs_PoPRL-FOR-01]:  Procedimiento de formación e información en materia de prevención de riesgos laborales de la UZ</a:t>
              </a:r>
            </a:p>
          </p:txBody>
        </p:sp>
        <p:sp>
          <p:nvSpPr>
            <p:cNvPr id="95" name="Rectángulo redondeado 94">
              <a:extLst>
                <a:ext uri="{FF2B5EF4-FFF2-40B4-BE49-F238E27FC236}">
                  <a16:creationId xmlns:a16="http://schemas.microsoft.com/office/drawing/2014/main" id="{38AD6093-0DFB-77BF-D62F-1CF2E1F64C50}"/>
                </a:ext>
              </a:extLst>
            </p:cNvPr>
            <p:cNvSpPr/>
            <p:nvPr/>
          </p:nvSpPr>
          <p:spPr>
            <a:xfrm>
              <a:off x="1281369" y="7307642"/>
              <a:ext cx="5840654" cy="776517"/>
            </a:xfrm>
            <a:prstGeom prst="roundRect">
              <a:avLst/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CONTROL DE LA DOCUMENTACIÓN LEGAL Y SGPRL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[PoPRL-DOC-01]: Procedimiento control de la documentación legal del SGPRL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</p:txBody>
        </p:sp>
        <p:sp>
          <p:nvSpPr>
            <p:cNvPr id="96" name="Rectángulo redondeado 95">
              <a:extLst>
                <a:ext uri="{FF2B5EF4-FFF2-40B4-BE49-F238E27FC236}">
                  <a16:creationId xmlns:a16="http://schemas.microsoft.com/office/drawing/2014/main" id="{B69638EA-4964-160C-814E-CA70917C7EFF}"/>
                </a:ext>
              </a:extLst>
            </p:cNvPr>
            <p:cNvSpPr/>
            <p:nvPr/>
          </p:nvSpPr>
          <p:spPr>
            <a:xfrm>
              <a:off x="7287499" y="6562624"/>
              <a:ext cx="6469155" cy="664886"/>
            </a:xfrm>
            <a:prstGeom prst="roundRect">
              <a:avLst/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CONSULTA Y PARTICIPACIÓN</a:t>
              </a:r>
            </a:p>
            <a:p>
              <a:pPr algn="ctr"/>
              <a:endParaRPr lang="es-ES" sz="1000" b="1" spc="300" dirty="0">
                <a:solidFill>
                  <a:srgbClr val="D18B0D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[Qs_PoPRL-CyP-01]: Procedimiento de Consulta y Participación de los trabajadores en materia de PRL</a:t>
              </a:r>
            </a:p>
          </p:txBody>
        </p:sp>
        <p:sp>
          <p:nvSpPr>
            <p:cNvPr id="97" name="Rectángulo redondeado 96">
              <a:extLst>
                <a:ext uri="{FF2B5EF4-FFF2-40B4-BE49-F238E27FC236}">
                  <a16:creationId xmlns:a16="http://schemas.microsoft.com/office/drawing/2014/main" id="{CF9F5238-2FF5-D0A5-1AD5-E14F7CB94513}"/>
                </a:ext>
              </a:extLst>
            </p:cNvPr>
            <p:cNvSpPr/>
            <p:nvPr/>
          </p:nvSpPr>
          <p:spPr>
            <a:xfrm>
              <a:off x="58644" y="4643908"/>
              <a:ext cx="1133043" cy="1993204"/>
            </a:xfrm>
            <a:prstGeom prst="roundRect">
              <a:avLst/>
            </a:prstGeom>
            <a:solidFill>
              <a:srgbClr val="0047AB"/>
            </a:solidFill>
            <a:ln w="22225">
              <a:solidFill>
                <a:srgbClr val="0047A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rIns="54000" rtlCol="0" anchor="ctr"/>
            <a:lstStyle/>
            <a:p>
              <a:r>
                <a:rPr lang="es-ES" sz="1200" b="1" dirty="0"/>
                <a:t>EXPECTATIVAS</a:t>
              </a:r>
            </a:p>
            <a:p>
              <a:pPr marL="79375" indent="-79375">
                <a:buFont typeface="Arial" panose="020B0604020202020204" pitchFamily="34" charset="0"/>
                <a:buChar char="•"/>
              </a:pPr>
              <a:endParaRPr lang="es-ES" sz="1000" dirty="0">
                <a:solidFill>
                  <a:schemeClr val="bg1"/>
                </a:solidFill>
              </a:endParaRPr>
            </a:p>
            <a:p>
              <a:pPr marL="79375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Órganos de gobierno Unizar</a:t>
              </a:r>
            </a:p>
            <a:p>
              <a:pPr marL="79375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Personas trabajadoras de Unizar</a:t>
              </a:r>
            </a:p>
            <a:p>
              <a:pPr marL="79375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Empresas concurrentes</a:t>
              </a:r>
            </a:p>
            <a:p>
              <a:pPr marL="79375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Contratas</a:t>
              </a:r>
            </a:p>
            <a:p>
              <a:pPr marL="79375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Sociedad</a:t>
              </a:r>
            </a:p>
          </p:txBody>
        </p:sp>
        <p:sp>
          <p:nvSpPr>
            <p:cNvPr id="99" name="Rectángulo redondeado 98">
              <a:extLst>
                <a:ext uri="{FF2B5EF4-FFF2-40B4-BE49-F238E27FC236}">
                  <a16:creationId xmlns:a16="http://schemas.microsoft.com/office/drawing/2014/main" id="{510CEFF8-4334-A69A-92F5-983537460424}"/>
                </a:ext>
              </a:extLst>
            </p:cNvPr>
            <p:cNvSpPr/>
            <p:nvPr/>
          </p:nvSpPr>
          <p:spPr>
            <a:xfrm>
              <a:off x="540142" y="8914390"/>
              <a:ext cx="6150912" cy="135914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666A6C"/>
                  </a:solidFill>
                  <a:latin typeface="+mj-lt"/>
                </a:rPr>
                <a:t>DOCUMENTACIÓN Y SEGUIMIENTO DEL SIGC Y DEL SGPRL / GESTIÓN DE LA CALIDAD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_[IT_001]: Instrucción técnica para elaborar los procedimientos del SGIC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[Qs_1502]: Elaboración, aprobación, seguimiento y revisión de las cartas de servicios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Qs_PRA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 01.0.1.]: Control de la Documentación del SGIC de los Servicios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[Qs_300x]: Control de indicadores de calidad</a:t>
              </a:r>
            </a:p>
            <a:p>
              <a:r>
                <a:rPr lang="es-ES" sz="10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[IT_0001]: </a:t>
              </a:r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Elaboración de normas de seguridad, instrucciones, Manuales, Planificación y cartelería preventiva. Control de la documentación SGPRL</a:t>
              </a:r>
            </a:p>
          </p:txBody>
        </p:sp>
        <p:sp>
          <p:nvSpPr>
            <p:cNvPr id="101" name="Rectángulo redondeado 100">
              <a:extLst>
                <a:ext uri="{FF2B5EF4-FFF2-40B4-BE49-F238E27FC236}">
                  <a16:creationId xmlns:a16="http://schemas.microsoft.com/office/drawing/2014/main" id="{677CDD99-7253-844F-D729-DA7AECAABDEA}"/>
                </a:ext>
              </a:extLst>
            </p:cNvPr>
            <p:cNvSpPr/>
            <p:nvPr/>
          </p:nvSpPr>
          <p:spPr>
            <a:xfrm>
              <a:off x="13922633" y="4583485"/>
              <a:ext cx="1122408" cy="2086979"/>
            </a:xfrm>
            <a:prstGeom prst="roundRect">
              <a:avLst/>
            </a:prstGeom>
            <a:solidFill>
              <a:srgbClr val="0047AB"/>
            </a:solidFill>
            <a:ln w="22225">
              <a:solidFill>
                <a:srgbClr val="0047A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rIns="54000" rtlCol="0" anchor="ctr"/>
            <a:lstStyle/>
            <a:p>
              <a:pPr algn="ctr"/>
              <a:r>
                <a:rPr lang="es-ES" sz="1200" b="1" dirty="0"/>
                <a:t>SATISFACCIÓN</a:t>
              </a:r>
            </a:p>
            <a:p>
              <a:pPr algn="ctr"/>
              <a:endParaRPr lang="es-ES" sz="1200" dirty="0"/>
            </a:p>
            <a:p>
              <a:pPr marL="87313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Órganos de gobierno Unizar</a:t>
              </a:r>
            </a:p>
            <a:p>
              <a:pPr marL="87313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Personas trabajadoras de Unizar</a:t>
              </a:r>
            </a:p>
            <a:p>
              <a:pPr marL="87313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Empresas concurrentes</a:t>
              </a:r>
            </a:p>
            <a:p>
              <a:pPr marL="87313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Contratas</a:t>
              </a:r>
            </a:p>
            <a:p>
              <a:pPr marL="87313" indent="-79375">
                <a:buFont typeface="Arial" panose="020B0604020202020204" pitchFamily="34" charset="0"/>
                <a:buChar char="•"/>
              </a:pPr>
              <a:r>
                <a:rPr lang="es-ES" sz="1000" dirty="0">
                  <a:solidFill>
                    <a:schemeClr val="bg1"/>
                  </a:solidFill>
                </a:rPr>
                <a:t>Sociedad</a:t>
              </a:r>
            </a:p>
          </p:txBody>
        </p:sp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F9DE916-91DD-4335-9F32-A45CCC27F3DB}"/>
                </a:ext>
              </a:extLst>
            </p:cNvPr>
            <p:cNvGrpSpPr/>
            <p:nvPr/>
          </p:nvGrpSpPr>
          <p:grpSpPr>
            <a:xfrm>
              <a:off x="5059353" y="2364119"/>
              <a:ext cx="4804207" cy="335875"/>
              <a:chOff x="5059353" y="2609922"/>
              <a:chExt cx="4804207" cy="335875"/>
            </a:xfrm>
          </p:grpSpPr>
          <p:cxnSp>
            <p:nvCxnSpPr>
              <p:cNvPr id="106" name="Conector recto de flecha 105">
                <a:extLst>
                  <a:ext uri="{FF2B5EF4-FFF2-40B4-BE49-F238E27FC236}">
                    <a16:creationId xmlns:a16="http://schemas.microsoft.com/office/drawing/2014/main" id="{42BC2CE8-2EB2-4AEB-E746-8F777EE49B79}"/>
                  </a:ext>
                </a:extLst>
              </p:cNvPr>
              <p:cNvCxnSpPr/>
              <p:nvPr/>
            </p:nvCxnSpPr>
            <p:spPr>
              <a:xfrm>
                <a:off x="5059353" y="2621797"/>
                <a:ext cx="0" cy="324000"/>
              </a:xfrm>
              <a:prstGeom prst="straightConnector1">
                <a:avLst/>
              </a:prstGeom>
              <a:ln w="63500">
                <a:solidFill>
                  <a:srgbClr val="7195B3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ector recto de flecha 106">
                <a:extLst>
                  <a:ext uri="{FF2B5EF4-FFF2-40B4-BE49-F238E27FC236}">
                    <a16:creationId xmlns:a16="http://schemas.microsoft.com/office/drawing/2014/main" id="{14282814-2473-4794-6ABC-9A744581200E}"/>
                  </a:ext>
                </a:extLst>
              </p:cNvPr>
              <p:cNvCxnSpPr/>
              <p:nvPr/>
            </p:nvCxnSpPr>
            <p:spPr>
              <a:xfrm>
                <a:off x="9863560" y="2609922"/>
                <a:ext cx="0" cy="324000"/>
              </a:xfrm>
              <a:prstGeom prst="straightConnector1">
                <a:avLst/>
              </a:prstGeom>
              <a:ln w="63500">
                <a:solidFill>
                  <a:srgbClr val="5C86A8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Rectángulo redondeado 108">
              <a:extLst>
                <a:ext uri="{FF2B5EF4-FFF2-40B4-BE49-F238E27FC236}">
                  <a16:creationId xmlns:a16="http://schemas.microsoft.com/office/drawing/2014/main" id="{4CB6E11D-C48D-CDE9-B2C9-DD8B65D7093D}"/>
                </a:ext>
              </a:extLst>
            </p:cNvPr>
            <p:cNvSpPr/>
            <p:nvPr/>
          </p:nvSpPr>
          <p:spPr>
            <a:xfrm>
              <a:off x="6768168" y="9076388"/>
              <a:ext cx="4716927" cy="115104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666A6C"/>
                  </a:solidFill>
                  <a:latin typeface="+mj-lt"/>
                </a:rPr>
                <a:t>DIFUSIÓN, COMUNICACIÓN E INFORMACIÓN PÚBLICA</a:t>
              </a:r>
            </a:p>
            <a:p>
              <a:endPara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endParaRPr>
            </a:p>
            <a:p>
              <a:r>
                <a:rPr lang="es-ES" sz="10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[IT_0002]: Instrucción técnica para la gestión de la web de la UPRL</a:t>
              </a:r>
            </a:p>
            <a:p>
              <a:r>
                <a:rPr lang="es-ES" sz="10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[IT_0003]: Instrucción técnica para elaborar las memorias del servicio UPRL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[Qs_3001-&gt; Qs_1401] Elaboración del catálogo electrónico de procedimientos y servicios</a:t>
              </a:r>
            </a:p>
          </p:txBody>
        </p:sp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1D01273D-EDEC-4B5F-B018-68DE16D31BFD}"/>
                </a:ext>
              </a:extLst>
            </p:cNvPr>
            <p:cNvGrpSpPr/>
            <p:nvPr/>
          </p:nvGrpSpPr>
          <p:grpSpPr>
            <a:xfrm>
              <a:off x="5059354" y="8206733"/>
              <a:ext cx="4818452" cy="347750"/>
              <a:chOff x="5059354" y="8206733"/>
              <a:chExt cx="4818452" cy="347750"/>
            </a:xfrm>
          </p:grpSpPr>
          <p:cxnSp>
            <p:nvCxnSpPr>
              <p:cNvPr id="111" name="Conector recto de flecha 110">
                <a:extLst>
                  <a:ext uri="{FF2B5EF4-FFF2-40B4-BE49-F238E27FC236}">
                    <a16:creationId xmlns:a16="http://schemas.microsoft.com/office/drawing/2014/main" id="{B1656FCD-F1C1-845C-891D-E338671CEDC3}"/>
                  </a:ext>
                </a:extLst>
              </p:cNvPr>
              <p:cNvCxnSpPr/>
              <p:nvPr/>
            </p:nvCxnSpPr>
            <p:spPr>
              <a:xfrm flipV="1">
                <a:off x="5059354" y="8230483"/>
                <a:ext cx="0" cy="324000"/>
              </a:xfrm>
              <a:prstGeom prst="straightConnector1">
                <a:avLst/>
              </a:prstGeom>
              <a:ln w="63500"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onector recto de flecha 111">
                <a:extLst>
                  <a:ext uri="{FF2B5EF4-FFF2-40B4-BE49-F238E27FC236}">
                    <a16:creationId xmlns:a16="http://schemas.microsoft.com/office/drawing/2014/main" id="{B659DA7A-C4D2-7B4C-92F9-5D3CEF1122AF}"/>
                  </a:ext>
                </a:extLst>
              </p:cNvPr>
              <p:cNvCxnSpPr/>
              <p:nvPr/>
            </p:nvCxnSpPr>
            <p:spPr>
              <a:xfrm flipV="1">
                <a:off x="9877806" y="8206733"/>
                <a:ext cx="0" cy="324000"/>
              </a:xfrm>
              <a:prstGeom prst="straightConnector1">
                <a:avLst/>
              </a:prstGeom>
              <a:ln w="63500"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00500348-77AD-EFDB-BEDE-39F83608F9BE}"/>
                </a:ext>
              </a:extLst>
            </p:cNvPr>
            <p:cNvSpPr txBox="1"/>
            <p:nvPr/>
          </p:nvSpPr>
          <p:spPr>
            <a:xfrm>
              <a:off x="652590" y="646181"/>
              <a:ext cx="15082438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1000" dirty="0">
                  <a:solidFill>
                    <a:schemeClr val="accent1">
                      <a:lumMod val="50000"/>
                    </a:schemeClr>
                  </a:solidFill>
                  <a:latin typeface="+mj-lt"/>
                </a:rPr>
                <a:t>[Aprobado por la Comisión de Calidad de fecha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 </a:t>
              </a:r>
              <a:r>
                <a:rPr lang="es-ES" sz="1000" dirty="0">
                  <a:solidFill>
                    <a:srgbClr val="FF0000"/>
                  </a:solidFill>
                  <a:latin typeface="+mj-lt"/>
                </a:rPr>
                <a:t>28/01/2026 </a:t>
              </a:r>
              <a:r>
                <a:rPr lang="es-ES" sz="1000" dirty="0">
                  <a:solidFill>
                    <a:schemeClr val="accent1">
                      <a:lumMod val="50000"/>
                    </a:schemeClr>
                  </a:solidFill>
                  <a:latin typeface="+mj-lt"/>
                </a:rPr>
                <a:t>]</a:t>
              </a:r>
              <a:endParaRPr lang="es-ES" sz="10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grpSp>
          <p:nvGrpSpPr>
            <p:cNvPr id="42" name="Grupo 41">
              <a:extLst>
                <a:ext uri="{FF2B5EF4-FFF2-40B4-BE49-F238E27FC236}">
                  <a16:creationId xmlns:a16="http://schemas.microsoft.com/office/drawing/2014/main" id="{BF6090AC-7523-4C93-B75C-55152B2D77AC}"/>
                </a:ext>
              </a:extLst>
            </p:cNvPr>
            <p:cNvGrpSpPr/>
            <p:nvPr/>
          </p:nvGrpSpPr>
          <p:grpSpPr>
            <a:xfrm>
              <a:off x="499575" y="2378935"/>
              <a:ext cx="1486541" cy="2482773"/>
              <a:chOff x="422574" y="3627362"/>
              <a:chExt cx="855135" cy="2084312"/>
            </a:xfrm>
          </p:grpSpPr>
          <p:sp>
            <p:nvSpPr>
              <p:cNvPr id="43" name="Arco 42">
                <a:extLst>
                  <a:ext uri="{FF2B5EF4-FFF2-40B4-BE49-F238E27FC236}">
                    <a16:creationId xmlns:a16="http://schemas.microsoft.com/office/drawing/2014/main" id="{81063340-DA6C-42DF-BC62-6360D1DE4637}"/>
                  </a:ext>
                </a:extLst>
              </p:cNvPr>
              <p:cNvSpPr/>
              <p:nvPr/>
            </p:nvSpPr>
            <p:spPr>
              <a:xfrm rot="16449684">
                <a:off x="459134" y="4893100"/>
                <a:ext cx="784653" cy="852496"/>
              </a:xfrm>
              <a:prstGeom prst="arc">
                <a:avLst/>
              </a:prstGeom>
              <a:ln w="38100">
                <a:solidFill>
                  <a:srgbClr val="0047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47" name="Conector recto de flecha 46">
                <a:extLst>
                  <a:ext uri="{FF2B5EF4-FFF2-40B4-BE49-F238E27FC236}">
                    <a16:creationId xmlns:a16="http://schemas.microsoft.com/office/drawing/2014/main" id="{2D1B2186-1D2F-4BFB-BAC9-547F0845218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2574" y="3627362"/>
                <a:ext cx="27908" cy="1874726"/>
              </a:xfrm>
              <a:prstGeom prst="straightConnector1">
                <a:avLst/>
              </a:prstGeom>
              <a:ln w="44450">
                <a:solidFill>
                  <a:srgbClr val="0047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upo 47">
              <a:extLst>
                <a:ext uri="{FF2B5EF4-FFF2-40B4-BE49-F238E27FC236}">
                  <a16:creationId xmlns:a16="http://schemas.microsoft.com/office/drawing/2014/main" id="{B2593061-7B95-48DF-8FC6-52DA5759D082}"/>
                </a:ext>
              </a:extLst>
            </p:cNvPr>
            <p:cNvGrpSpPr/>
            <p:nvPr/>
          </p:nvGrpSpPr>
          <p:grpSpPr>
            <a:xfrm flipV="1">
              <a:off x="488302" y="6547983"/>
              <a:ext cx="1619231" cy="2206714"/>
              <a:chOff x="444264" y="3796469"/>
              <a:chExt cx="1227184" cy="1724929"/>
            </a:xfrm>
          </p:grpSpPr>
          <p:sp>
            <p:nvSpPr>
              <p:cNvPr id="49" name="Arco 48">
                <a:extLst>
                  <a:ext uri="{FF2B5EF4-FFF2-40B4-BE49-F238E27FC236}">
                    <a16:creationId xmlns:a16="http://schemas.microsoft.com/office/drawing/2014/main" id="{CB9EE99F-8E28-453C-95EF-30F688747F42}"/>
                  </a:ext>
                </a:extLst>
              </p:cNvPr>
              <p:cNvSpPr/>
              <p:nvPr/>
            </p:nvSpPr>
            <p:spPr>
              <a:xfrm rot="16449684">
                <a:off x="666603" y="4516554"/>
                <a:ext cx="784653" cy="1225036"/>
              </a:xfrm>
              <a:prstGeom prst="arc">
                <a:avLst/>
              </a:prstGeom>
              <a:ln w="38100">
                <a:solidFill>
                  <a:srgbClr val="0047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53" name="Conector recto de flecha 52">
                <a:extLst>
                  <a:ext uri="{FF2B5EF4-FFF2-40B4-BE49-F238E27FC236}">
                    <a16:creationId xmlns:a16="http://schemas.microsoft.com/office/drawing/2014/main" id="{70378484-AAEB-4CB5-997D-D4991834EF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44264" y="3796469"/>
                <a:ext cx="6781" cy="1705619"/>
              </a:xfrm>
              <a:prstGeom prst="straightConnector1">
                <a:avLst/>
              </a:prstGeom>
              <a:ln w="44450">
                <a:solidFill>
                  <a:srgbClr val="0047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upo 53">
              <a:extLst>
                <a:ext uri="{FF2B5EF4-FFF2-40B4-BE49-F238E27FC236}">
                  <a16:creationId xmlns:a16="http://schemas.microsoft.com/office/drawing/2014/main" id="{96E5BCDF-49B3-4D43-944F-35392659B2CE}"/>
                </a:ext>
              </a:extLst>
            </p:cNvPr>
            <p:cNvGrpSpPr/>
            <p:nvPr/>
          </p:nvGrpSpPr>
          <p:grpSpPr>
            <a:xfrm>
              <a:off x="13621039" y="2324430"/>
              <a:ext cx="1115287" cy="2481732"/>
              <a:chOff x="13870409" y="3666028"/>
              <a:chExt cx="926271" cy="2008812"/>
            </a:xfrm>
          </p:grpSpPr>
          <p:cxnSp>
            <p:nvCxnSpPr>
              <p:cNvPr id="55" name="Conector recto de flecha 54">
                <a:extLst>
                  <a:ext uri="{FF2B5EF4-FFF2-40B4-BE49-F238E27FC236}">
                    <a16:creationId xmlns:a16="http://schemas.microsoft.com/office/drawing/2014/main" id="{3E1A7375-B295-4D46-836B-F1BBE88423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22616" y="3666028"/>
                <a:ext cx="25325" cy="1800724"/>
              </a:xfrm>
              <a:prstGeom prst="straightConnector1">
                <a:avLst/>
              </a:prstGeom>
              <a:ln w="44450">
                <a:solidFill>
                  <a:srgbClr val="0047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Arco 55">
                <a:extLst>
                  <a:ext uri="{FF2B5EF4-FFF2-40B4-BE49-F238E27FC236}">
                    <a16:creationId xmlns:a16="http://schemas.microsoft.com/office/drawing/2014/main" id="{541E0A47-ECF6-4BC0-83F8-173E6B4894C0}"/>
                  </a:ext>
                </a:extLst>
              </p:cNvPr>
              <p:cNvSpPr/>
              <p:nvPr/>
            </p:nvSpPr>
            <p:spPr>
              <a:xfrm rot="5400000" flipH="1">
                <a:off x="13920573" y="4798733"/>
                <a:ext cx="825943" cy="926271"/>
              </a:xfrm>
              <a:prstGeom prst="arc">
                <a:avLst>
                  <a:gd name="adj1" fmla="val 17661337"/>
                  <a:gd name="adj2" fmla="val 3101007"/>
                </a:avLst>
              </a:prstGeom>
              <a:ln w="38100">
                <a:solidFill>
                  <a:srgbClr val="0047AB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41" name="CuadroTexto 1">
              <a:extLst>
                <a:ext uri="{FF2B5EF4-FFF2-40B4-BE49-F238E27FC236}">
                  <a16:creationId xmlns:a16="http://schemas.microsoft.com/office/drawing/2014/main" id="{00500348-77AD-EFDB-BEDE-39F83608F9BE}"/>
                </a:ext>
              </a:extLst>
            </p:cNvPr>
            <p:cNvSpPr txBox="1"/>
            <p:nvPr/>
          </p:nvSpPr>
          <p:spPr>
            <a:xfrm>
              <a:off x="29473" y="10301585"/>
              <a:ext cx="15082438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it-IT"/>
              </a:defPPr>
              <a:lvl1pPr marL="0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19460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38921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58381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77841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97301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716762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336222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955682" algn="l" defTabSz="1238921" rtl="0" eaLnBrk="1" latinLnBrk="0" hangingPunct="1">
                <a:defRPr sz="243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[Procedimientos generales universidad]     </a:t>
              </a:r>
              <a:r>
                <a:rPr lang="es-ES" sz="10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[Procedimientos de la UPRL]</a:t>
              </a:r>
              <a:endParaRPr lang="es-ES" sz="1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91C233B8-6FDF-463D-A0C8-9146FD3B36D4}"/>
                </a:ext>
              </a:extLst>
            </p:cNvPr>
            <p:cNvSpPr txBox="1"/>
            <p:nvPr/>
          </p:nvSpPr>
          <p:spPr>
            <a:xfrm>
              <a:off x="543212" y="949229"/>
              <a:ext cx="1465263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kern="0" spc="600" dirty="0">
                  <a:solidFill>
                    <a:srgbClr val="5C86A8"/>
                  </a:solidFill>
                  <a:ea typeface="Arial" pitchFamily="34" charset="-122"/>
                  <a:cs typeface="Arial" pitchFamily="34" charset="-120"/>
                </a:rPr>
                <a:t>PROCESOS ESTRATÉGICOS</a:t>
              </a:r>
              <a:endParaRPr lang="es-ES" sz="1600" dirty="0">
                <a:solidFill>
                  <a:srgbClr val="5C86A8"/>
                </a:solidFill>
              </a:endParaRPr>
            </a:p>
          </p:txBody>
        </p:sp>
        <p:sp>
          <p:nvSpPr>
            <p:cNvPr id="45" name="CuadroTexto 44">
              <a:extLst>
                <a:ext uri="{FF2B5EF4-FFF2-40B4-BE49-F238E27FC236}">
                  <a16:creationId xmlns:a16="http://schemas.microsoft.com/office/drawing/2014/main" id="{46C7947B-D0C4-474A-B669-48337C0CED20}"/>
                </a:ext>
              </a:extLst>
            </p:cNvPr>
            <p:cNvSpPr txBox="1"/>
            <p:nvPr/>
          </p:nvSpPr>
          <p:spPr>
            <a:xfrm>
              <a:off x="591935" y="8501688"/>
              <a:ext cx="1464426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it-IT"/>
              </a:defPPr>
              <a:lvl1pPr algn="ctr">
                <a:defRPr sz="1400" b="1" kern="0" spc="600">
                  <a:solidFill>
                    <a:srgbClr val="0047AB"/>
                  </a:solidFill>
                  <a:ea typeface="Arial" pitchFamily="34" charset="-122"/>
                  <a:cs typeface="Arial" pitchFamily="34" charset="-120"/>
                </a:defRPr>
              </a:lvl1pPr>
            </a:lstStyle>
            <a:p>
              <a:r>
                <a:rPr lang="en-US" sz="1600" dirty="0">
                  <a:solidFill>
                    <a:srgbClr val="666A6C"/>
                  </a:solidFill>
                </a:rPr>
                <a:t>PROCESOS DE APOYO</a:t>
              </a:r>
            </a:p>
          </p:txBody>
        </p:sp>
        <p:sp>
          <p:nvSpPr>
            <p:cNvPr id="46" name="CuadroTexto 45">
              <a:extLst>
                <a:ext uri="{FF2B5EF4-FFF2-40B4-BE49-F238E27FC236}">
                  <a16:creationId xmlns:a16="http://schemas.microsoft.com/office/drawing/2014/main" id="{01D96C13-6363-4905-BE5F-FE8882C0C87B}"/>
                </a:ext>
              </a:extLst>
            </p:cNvPr>
            <p:cNvSpPr txBox="1"/>
            <p:nvPr/>
          </p:nvSpPr>
          <p:spPr>
            <a:xfrm>
              <a:off x="6182886" y="2804788"/>
              <a:ext cx="323961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it-IT"/>
              </a:defPPr>
              <a:lvl1pPr algn="ctr">
                <a:defRPr sz="1400" b="1" kern="0" spc="600">
                  <a:solidFill>
                    <a:srgbClr val="0047AB"/>
                  </a:solidFill>
                  <a:ea typeface="Arial" pitchFamily="34" charset="-122"/>
                  <a:cs typeface="Arial" pitchFamily="34" charset="-120"/>
                </a:defRPr>
              </a:lvl1pPr>
            </a:lstStyle>
            <a:p>
              <a:r>
                <a:rPr lang="en-US" sz="1600" dirty="0">
                  <a:solidFill>
                    <a:srgbClr val="D18B0D"/>
                  </a:solidFill>
                </a:rPr>
                <a:t>PROCESOS CLAVE</a:t>
              </a:r>
            </a:p>
          </p:txBody>
        </p:sp>
        <p:pic>
          <p:nvPicPr>
            <p:cNvPr id="60" name="Imagen 59">
              <a:extLst>
                <a:ext uri="{FF2B5EF4-FFF2-40B4-BE49-F238E27FC236}">
                  <a16:creationId xmlns:a16="http://schemas.microsoft.com/office/drawing/2014/main" id="{661B869A-30F3-438A-B19D-4E67212D24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102" y="328950"/>
              <a:ext cx="1835435" cy="516838"/>
            </a:xfrm>
            <a:prstGeom prst="rect">
              <a:avLst/>
            </a:prstGeom>
          </p:spPr>
        </p:pic>
        <p:sp>
          <p:nvSpPr>
            <p:cNvPr id="50" name="Rectángulo redondeado 95">
              <a:extLst>
                <a:ext uri="{FF2B5EF4-FFF2-40B4-BE49-F238E27FC236}">
                  <a16:creationId xmlns:a16="http://schemas.microsoft.com/office/drawing/2014/main" id="{A81809CE-B908-4BB4-8FBA-FE1E0579CED3}"/>
                </a:ext>
              </a:extLst>
            </p:cNvPr>
            <p:cNvSpPr/>
            <p:nvPr/>
          </p:nvSpPr>
          <p:spPr>
            <a:xfrm>
              <a:off x="7258620" y="7460534"/>
              <a:ext cx="6533397" cy="477994"/>
            </a:xfrm>
            <a:prstGeom prst="roundRect">
              <a:avLst/>
            </a:prstGeom>
            <a:solidFill>
              <a:srgbClr val="FFFCF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D18B0D"/>
                  </a:solidFill>
                  <a:latin typeface="+mj-lt"/>
                </a:rPr>
                <a:t>AUDITORÍAS DEL SGPRL</a:t>
              </a:r>
            </a:p>
            <a:p>
              <a:pPr algn="ctr"/>
              <a:endParaRPr lang="es-ES" sz="1000" b="1" spc="300" dirty="0">
                <a:solidFill>
                  <a:srgbClr val="D18B0D"/>
                </a:solidFill>
                <a:latin typeface="+mj-lt"/>
              </a:endParaRPr>
            </a:p>
            <a:p>
              <a:pPr>
                <a:spcAft>
                  <a:spcPts val="600"/>
                </a:spcAft>
              </a:pPr>
              <a:r>
                <a:rPr lang="es-ES" sz="1000" dirty="0">
                  <a:solidFill>
                    <a:srgbClr val="548235"/>
                  </a:solidFill>
                  <a:latin typeface="+mj-lt"/>
                </a:rPr>
                <a:t>[PoPRL-AUD-01]: Procedimiento de auditoría voluntaria del SGPRL en la UZ </a:t>
              </a:r>
              <a:endParaRPr lang="es-ES" sz="1000" dirty="0">
                <a:solidFill>
                  <a:srgbClr val="0047AB"/>
                </a:solidFill>
                <a:latin typeface="+mj-lt"/>
              </a:endParaRPr>
            </a:p>
          </p:txBody>
        </p:sp>
        <p:sp>
          <p:nvSpPr>
            <p:cNvPr id="51" name="Rectángulo redondeado 108">
              <a:extLst>
                <a:ext uri="{FF2B5EF4-FFF2-40B4-BE49-F238E27FC236}">
                  <a16:creationId xmlns:a16="http://schemas.microsoft.com/office/drawing/2014/main" id="{1F437AF2-E64F-4519-838B-D6DE0D004A37}"/>
                </a:ext>
              </a:extLst>
            </p:cNvPr>
            <p:cNvSpPr/>
            <p:nvPr/>
          </p:nvSpPr>
          <p:spPr>
            <a:xfrm>
              <a:off x="11562218" y="9037429"/>
              <a:ext cx="2968715" cy="120238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54000" rtlCol="0" anchor="ctr"/>
            <a:lstStyle/>
            <a:p>
              <a:pPr algn="ctr"/>
              <a:r>
                <a:rPr lang="es-ES" sz="1000" b="1" spc="300" dirty="0">
                  <a:solidFill>
                    <a:srgbClr val="666A6C"/>
                  </a:solidFill>
                  <a:latin typeface="+mj-lt"/>
                </a:rPr>
                <a:t>CONTRATACIÓN SERVICIOS Y SUMINISTROS / FACTURACIÓN</a:t>
              </a:r>
              <a:endPara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endParaRP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Qs_xxxxx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] Normas de gestión económica UZ 2025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Qs_xxxxx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] Normas de contratación pública de servicios y suministros</a:t>
              </a:r>
            </a:p>
            <a:p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[</a:t>
              </a:r>
              <a:r>
                <a:rPr lang="es-ES" sz="1000" dirty="0" err="1">
                  <a:solidFill>
                    <a:srgbClr val="0047AB"/>
                  </a:solidFill>
                  <a:latin typeface="+mj-lt"/>
                </a:rPr>
                <a:t>Qs_xxxxx</a:t>
              </a:r>
              <a:r>
                <a:rPr lang="es-ES" sz="1000" dirty="0">
                  <a:solidFill>
                    <a:srgbClr val="0047AB"/>
                  </a:solidFill>
                  <a:latin typeface="+mj-lt"/>
                </a:rPr>
                <a:t>] Normas de contratación pública Recursos Humanos</a:t>
              </a:r>
            </a:p>
          </p:txBody>
        </p:sp>
        <p:cxnSp>
          <p:nvCxnSpPr>
            <p:cNvPr id="58" name="Conector recto de flecha 57">
              <a:extLst>
                <a:ext uri="{FF2B5EF4-FFF2-40B4-BE49-F238E27FC236}">
                  <a16:creationId xmlns:a16="http://schemas.microsoft.com/office/drawing/2014/main" id="{915DAB68-68C4-44B4-AF1B-BE507AD6A2F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666696" y="6648242"/>
              <a:ext cx="10945" cy="1959341"/>
            </a:xfrm>
            <a:prstGeom prst="straightConnector1">
              <a:avLst/>
            </a:prstGeom>
            <a:ln w="4445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Arco 51">
            <a:extLst>
              <a:ext uri="{FF2B5EF4-FFF2-40B4-BE49-F238E27FC236}">
                <a16:creationId xmlns:a16="http://schemas.microsoft.com/office/drawing/2014/main" id="{873FB920-48E7-4870-8C11-639BCD6CC68A}"/>
              </a:ext>
            </a:extLst>
          </p:cNvPr>
          <p:cNvSpPr/>
          <p:nvPr/>
        </p:nvSpPr>
        <p:spPr>
          <a:xfrm rot="14779916" flipH="1">
            <a:off x="13585360" y="6379310"/>
            <a:ext cx="969378" cy="1296532"/>
          </a:xfrm>
          <a:prstGeom prst="arc">
            <a:avLst>
              <a:gd name="adj1" fmla="val 18424121"/>
              <a:gd name="adj2" fmla="val 3556599"/>
            </a:avLst>
          </a:prstGeom>
          <a:ln w="38100">
            <a:solidFill>
              <a:srgbClr val="0047AB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410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10385</TotalTime>
  <Words>767</Words>
  <Application>Microsoft Office PowerPoint</Application>
  <PresentationFormat>Personalizado</PresentationFormat>
  <Paragraphs>90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Gálvez Herrando</dc:creator>
  <cp:lastModifiedBy>rosar</cp:lastModifiedBy>
  <cp:revision>133</cp:revision>
  <cp:lastPrinted>2025-10-29T13:32:21Z</cp:lastPrinted>
  <dcterms:created xsi:type="dcterms:W3CDTF">2025-03-31T08:14:30Z</dcterms:created>
  <dcterms:modified xsi:type="dcterms:W3CDTF">2026-01-30T09:25:26Z</dcterms:modified>
</cp:coreProperties>
</file>